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204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D9C1B0-4BC0-F04F-9C13-BEE46A02209A}" type="datetimeFigureOut">
              <a:rPr lang="en-US" smtClean="0"/>
              <a:t>7/26/13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6A7159-8052-6441-8829-7F5EECAB40D1}" type="slidenum">
              <a:rPr lang="en-US" smtClean="0"/>
              <a:t>‹#›</a:t>
            </a:fld>
            <a:endParaRPr lang="en-US" dirty="0"/>
          </a:p>
        </p:txBody>
      </p:sp>
    </p:spTree>
    <p:extLst>
      <p:ext uri="{BB962C8B-B14F-4D97-AF65-F5344CB8AC3E}">
        <p14:creationId xmlns:p14="http://schemas.microsoft.com/office/powerpoint/2010/main" val="349165630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6A7159-8052-6441-8829-7F5EECAB40D1}" type="slidenum">
              <a:rPr lang="en-US" smtClean="0"/>
              <a:t>2</a:t>
            </a:fld>
            <a:endParaRPr lang="en-US" dirty="0"/>
          </a:p>
        </p:txBody>
      </p:sp>
    </p:spTree>
    <p:extLst>
      <p:ext uri="{BB962C8B-B14F-4D97-AF65-F5344CB8AC3E}">
        <p14:creationId xmlns:p14="http://schemas.microsoft.com/office/powerpoint/2010/main" val="140502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8AC55A-938C-4A4F-93F3-AA77E1AF5D69}" type="datetimeFigureOut">
              <a:rPr lang="en-US" smtClean="0"/>
              <a:t>7/26/13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C3D5BA-371B-C84C-B29B-77230CEE4304}" type="slidenum">
              <a:rPr lang="en-US" smtClean="0"/>
              <a:t>‹#›</a:t>
            </a:fld>
            <a:endParaRPr lang="en-US" dirty="0"/>
          </a:p>
        </p:txBody>
      </p:sp>
    </p:spTree>
    <p:extLst>
      <p:ext uri="{BB962C8B-B14F-4D97-AF65-F5344CB8AC3E}">
        <p14:creationId xmlns:p14="http://schemas.microsoft.com/office/powerpoint/2010/main" val="1997480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8AC55A-938C-4A4F-93F3-AA77E1AF5D69}" type="datetimeFigureOut">
              <a:rPr lang="en-US" smtClean="0"/>
              <a:t>7/26/13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C3D5BA-371B-C84C-B29B-77230CEE4304}" type="slidenum">
              <a:rPr lang="en-US" smtClean="0"/>
              <a:t>‹#›</a:t>
            </a:fld>
            <a:endParaRPr lang="en-US" dirty="0"/>
          </a:p>
        </p:txBody>
      </p:sp>
    </p:spTree>
    <p:extLst>
      <p:ext uri="{BB962C8B-B14F-4D97-AF65-F5344CB8AC3E}">
        <p14:creationId xmlns:p14="http://schemas.microsoft.com/office/powerpoint/2010/main" val="770586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8AC55A-938C-4A4F-93F3-AA77E1AF5D69}" type="datetimeFigureOut">
              <a:rPr lang="en-US" smtClean="0"/>
              <a:t>7/26/13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C3D5BA-371B-C84C-B29B-77230CEE4304}" type="slidenum">
              <a:rPr lang="en-US" smtClean="0"/>
              <a:t>‹#›</a:t>
            </a:fld>
            <a:endParaRPr lang="en-US" dirty="0"/>
          </a:p>
        </p:txBody>
      </p:sp>
    </p:spTree>
    <p:extLst>
      <p:ext uri="{BB962C8B-B14F-4D97-AF65-F5344CB8AC3E}">
        <p14:creationId xmlns:p14="http://schemas.microsoft.com/office/powerpoint/2010/main" val="2420343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8AC55A-938C-4A4F-93F3-AA77E1AF5D69}" type="datetimeFigureOut">
              <a:rPr lang="en-US" smtClean="0"/>
              <a:t>7/26/13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C3D5BA-371B-C84C-B29B-77230CEE4304}" type="slidenum">
              <a:rPr lang="en-US" smtClean="0"/>
              <a:t>‹#›</a:t>
            </a:fld>
            <a:endParaRPr lang="en-US" dirty="0"/>
          </a:p>
        </p:txBody>
      </p:sp>
    </p:spTree>
    <p:extLst>
      <p:ext uri="{BB962C8B-B14F-4D97-AF65-F5344CB8AC3E}">
        <p14:creationId xmlns:p14="http://schemas.microsoft.com/office/powerpoint/2010/main" val="486754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8AC55A-938C-4A4F-93F3-AA77E1AF5D69}" type="datetimeFigureOut">
              <a:rPr lang="en-US" smtClean="0"/>
              <a:t>7/26/13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C3D5BA-371B-C84C-B29B-77230CEE4304}" type="slidenum">
              <a:rPr lang="en-US" smtClean="0"/>
              <a:t>‹#›</a:t>
            </a:fld>
            <a:endParaRPr lang="en-US" dirty="0"/>
          </a:p>
        </p:txBody>
      </p:sp>
    </p:spTree>
    <p:extLst>
      <p:ext uri="{BB962C8B-B14F-4D97-AF65-F5344CB8AC3E}">
        <p14:creationId xmlns:p14="http://schemas.microsoft.com/office/powerpoint/2010/main" val="1390748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8AC55A-938C-4A4F-93F3-AA77E1AF5D69}" type="datetimeFigureOut">
              <a:rPr lang="en-US" smtClean="0"/>
              <a:t>7/26/13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C3D5BA-371B-C84C-B29B-77230CEE4304}" type="slidenum">
              <a:rPr lang="en-US" smtClean="0"/>
              <a:t>‹#›</a:t>
            </a:fld>
            <a:endParaRPr lang="en-US" dirty="0"/>
          </a:p>
        </p:txBody>
      </p:sp>
    </p:spTree>
    <p:extLst>
      <p:ext uri="{BB962C8B-B14F-4D97-AF65-F5344CB8AC3E}">
        <p14:creationId xmlns:p14="http://schemas.microsoft.com/office/powerpoint/2010/main" val="1656717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8AC55A-938C-4A4F-93F3-AA77E1AF5D69}" type="datetimeFigureOut">
              <a:rPr lang="en-US" smtClean="0"/>
              <a:t>7/26/13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4C3D5BA-371B-C84C-B29B-77230CEE4304}" type="slidenum">
              <a:rPr lang="en-US" smtClean="0"/>
              <a:t>‹#›</a:t>
            </a:fld>
            <a:endParaRPr lang="en-US" dirty="0"/>
          </a:p>
        </p:txBody>
      </p:sp>
    </p:spTree>
    <p:extLst>
      <p:ext uri="{BB962C8B-B14F-4D97-AF65-F5344CB8AC3E}">
        <p14:creationId xmlns:p14="http://schemas.microsoft.com/office/powerpoint/2010/main" val="322244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8AC55A-938C-4A4F-93F3-AA77E1AF5D69}" type="datetimeFigureOut">
              <a:rPr lang="en-US" smtClean="0"/>
              <a:t>7/26/13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4C3D5BA-371B-C84C-B29B-77230CEE4304}" type="slidenum">
              <a:rPr lang="en-US" smtClean="0"/>
              <a:t>‹#›</a:t>
            </a:fld>
            <a:endParaRPr lang="en-US" dirty="0"/>
          </a:p>
        </p:txBody>
      </p:sp>
    </p:spTree>
    <p:extLst>
      <p:ext uri="{BB962C8B-B14F-4D97-AF65-F5344CB8AC3E}">
        <p14:creationId xmlns:p14="http://schemas.microsoft.com/office/powerpoint/2010/main" val="298940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8AC55A-938C-4A4F-93F3-AA77E1AF5D69}" type="datetimeFigureOut">
              <a:rPr lang="en-US" smtClean="0"/>
              <a:t>7/26/13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4C3D5BA-371B-C84C-B29B-77230CEE4304}" type="slidenum">
              <a:rPr lang="en-US" smtClean="0"/>
              <a:t>‹#›</a:t>
            </a:fld>
            <a:endParaRPr lang="en-US" dirty="0"/>
          </a:p>
        </p:txBody>
      </p:sp>
    </p:spTree>
    <p:extLst>
      <p:ext uri="{BB962C8B-B14F-4D97-AF65-F5344CB8AC3E}">
        <p14:creationId xmlns:p14="http://schemas.microsoft.com/office/powerpoint/2010/main" val="2631282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8AC55A-938C-4A4F-93F3-AA77E1AF5D69}" type="datetimeFigureOut">
              <a:rPr lang="en-US" smtClean="0"/>
              <a:t>7/26/13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C3D5BA-371B-C84C-B29B-77230CEE4304}" type="slidenum">
              <a:rPr lang="en-US" smtClean="0"/>
              <a:t>‹#›</a:t>
            </a:fld>
            <a:endParaRPr lang="en-US" dirty="0"/>
          </a:p>
        </p:txBody>
      </p:sp>
    </p:spTree>
    <p:extLst>
      <p:ext uri="{BB962C8B-B14F-4D97-AF65-F5344CB8AC3E}">
        <p14:creationId xmlns:p14="http://schemas.microsoft.com/office/powerpoint/2010/main" val="4262275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8AC55A-938C-4A4F-93F3-AA77E1AF5D69}" type="datetimeFigureOut">
              <a:rPr lang="en-US" smtClean="0"/>
              <a:t>7/26/13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C3D5BA-371B-C84C-B29B-77230CEE4304}" type="slidenum">
              <a:rPr lang="en-US" smtClean="0"/>
              <a:t>‹#›</a:t>
            </a:fld>
            <a:endParaRPr lang="en-US" dirty="0"/>
          </a:p>
        </p:txBody>
      </p:sp>
    </p:spTree>
    <p:extLst>
      <p:ext uri="{BB962C8B-B14F-4D97-AF65-F5344CB8AC3E}">
        <p14:creationId xmlns:p14="http://schemas.microsoft.com/office/powerpoint/2010/main" val="27916432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8AC55A-938C-4A4F-93F3-AA77E1AF5D69}" type="datetimeFigureOut">
              <a:rPr lang="en-US" smtClean="0"/>
              <a:t>7/26/13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C3D5BA-371B-C84C-B29B-77230CEE4304}" type="slidenum">
              <a:rPr lang="en-US" smtClean="0"/>
              <a:t>‹#›</a:t>
            </a:fld>
            <a:endParaRPr lang="en-US" dirty="0"/>
          </a:p>
        </p:txBody>
      </p:sp>
    </p:spTree>
    <p:extLst>
      <p:ext uri="{BB962C8B-B14F-4D97-AF65-F5344CB8AC3E}">
        <p14:creationId xmlns:p14="http://schemas.microsoft.com/office/powerpoint/2010/main" val="1409797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79287"/>
            <a:ext cx="7772400" cy="1396999"/>
          </a:xfrm>
        </p:spPr>
        <p:txBody>
          <a:bodyPr>
            <a:noAutofit/>
          </a:bodyPr>
          <a:lstStyle/>
          <a:p>
            <a:r>
              <a:rPr lang="en-US" sz="4800" b="1" dirty="0"/>
              <a:t>Questioning a silent God</a:t>
            </a:r>
            <a:br>
              <a:rPr lang="en-US" sz="4800" b="1" dirty="0"/>
            </a:br>
            <a:endParaRPr lang="en-US" sz="4800" b="1" dirty="0"/>
          </a:p>
        </p:txBody>
      </p:sp>
      <p:sp>
        <p:nvSpPr>
          <p:cNvPr id="3" name="Subtitle 2"/>
          <p:cNvSpPr>
            <a:spLocks noGrp="1"/>
          </p:cNvSpPr>
          <p:nvPr>
            <p:ph type="subTitle" idx="1"/>
          </p:nvPr>
        </p:nvSpPr>
        <p:spPr>
          <a:xfrm>
            <a:off x="1371600" y="2304143"/>
            <a:ext cx="6400800" cy="3334657"/>
          </a:xfrm>
        </p:spPr>
        <p:txBody>
          <a:bodyPr/>
          <a:lstStyle/>
          <a:p>
            <a:r>
              <a:rPr lang="en-US" b="1" dirty="0">
                <a:solidFill>
                  <a:schemeClr val="tx1"/>
                </a:solidFill>
              </a:rPr>
              <a:t>Habakkuk 1:12-2:1</a:t>
            </a:r>
          </a:p>
          <a:p>
            <a:r>
              <a:rPr lang="en-US" b="1" dirty="0">
                <a:solidFill>
                  <a:srgbClr val="000000"/>
                </a:solidFill>
              </a:rPr>
              <a:t>Main theme: Is it sinful to question God’s action or seeming inaction?</a:t>
            </a:r>
          </a:p>
          <a:p>
            <a:endParaRPr lang="en-US" dirty="0"/>
          </a:p>
        </p:txBody>
      </p:sp>
    </p:spTree>
    <p:extLst>
      <p:ext uri="{BB962C8B-B14F-4D97-AF65-F5344CB8AC3E}">
        <p14:creationId xmlns:p14="http://schemas.microsoft.com/office/powerpoint/2010/main" val="134928389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Punishment and Purpose- God’s character, then and now!</a:t>
            </a:r>
            <a:br>
              <a:rPr lang="en-US" b="1" dirty="0"/>
            </a:br>
            <a:endParaRPr lang="en-US" dirty="0"/>
          </a:p>
        </p:txBody>
      </p:sp>
      <p:sp>
        <p:nvSpPr>
          <p:cNvPr id="3" name="Content Placeholder 2"/>
          <p:cNvSpPr>
            <a:spLocks noGrp="1"/>
          </p:cNvSpPr>
          <p:nvPr>
            <p:ph idx="1"/>
          </p:nvPr>
        </p:nvSpPr>
        <p:spPr>
          <a:xfrm>
            <a:off x="457200" y="1233106"/>
            <a:ext cx="8229600" cy="5410941"/>
          </a:xfrm>
        </p:spPr>
        <p:txBody>
          <a:bodyPr>
            <a:normAutofit/>
          </a:bodyPr>
          <a:lstStyle/>
          <a:p>
            <a:pPr marL="457200" lvl="1" indent="-457200">
              <a:buFont typeface="Wingdings" charset="2"/>
              <a:buChar char="Ø"/>
            </a:pPr>
            <a:r>
              <a:rPr lang="en-US" sz="3000" b="1" u="sng" dirty="0"/>
              <a:t>God’s character – then and now:</a:t>
            </a:r>
          </a:p>
          <a:p>
            <a:pPr marL="457200" lvl="1" indent="-457200">
              <a:buFont typeface="Wingdings" charset="2"/>
              <a:buChar char="Ø"/>
            </a:pPr>
            <a:r>
              <a:rPr lang="en-US" sz="3000" b="1" dirty="0"/>
              <a:t>Mercy</a:t>
            </a:r>
          </a:p>
          <a:p>
            <a:pPr marL="0" lvl="2" indent="0">
              <a:buNone/>
            </a:pPr>
            <a:r>
              <a:rPr lang="en-US" sz="2800" b="1" dirty="0" smtClean="0"/>
              <a:t>Matthew </a:t>
            </a:r>
            <a:r>
              <a:rPr lang="en-US" sz="2800" b="1" dirty="0"/>
              <a:t>18:15-</a:t>
            </a:r>
            <a:r>
              <a:rPr lang="en-US" sz="2800" b="1" dirty="0" smtClean="0"/>
              <a:t>17  </a:t>
            </a:r>
            <a:r>
              <a:rPr lang="en-US" sz="2800" b="1" dirty="0"/>
              <a:t>“If your brother sins against you, go and tell him his fault, between you and him alone. If he listens to you, you have gained your brother. 16 But if he does not listen, take one or two others along with you, that every charge may be established by the evidence of two or three witnesses. 17 If he refuses to listen to them, tell it to the church. And if he refuses to listen even to the church, let him be to you as a Gentile and a tax collector.</a:t>
            </a:r>
          </a:p>
          <a:p>
            <a:pPr marL="0" indent="0">
              <a:buNone/>
            </a:pPr>
            <a:endParaRPr lang="en-US" dirty="0"/>
          </a:p>
        </p:txBody>
      </p:sp>
    </p:spTree>
    <p:extLst>
      <p:ext uri="{BB962C8B-B14F-4D97-AF65-F5344CB8AC3E}">
        <p14:creationId xmlns:p14="http://schemas.microsoft.com/office/powerpoint/2010/main" val="216508979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56017"/>
          </a:xfrm>
        </p:spPr>
        <p:txBody>
          <a:bodyPr>
            <a:normAutofit fontScale="90000"/>
          </a:bodyPr>
          <a:lstStyle/>
          <a:p>
            <a:r>
              <a:rPr lang="en-US" b="1" dirty="0" smtClean="0"/>
              <a:t>Habakkuk’s Response</a:t>
            </a:r>
            <a:endParaRPr lang="en-US" b="1" dirty="0"/>
          </a:p>
        </p:txBody>
      </p:sp>
      <p:sp>
        <p:nvSpPr>
          <p:cNvPr id="3" name="Content Placeholder 2"/>
          <p:cNvSpPr>
            <a:spLocks noGrp="1"/>
          </p:cNvSpPr>
          <p:nvPr>
            <p:ph idx="1"/>
          </p:nvPr>
        </p:nvSpPr>
        <p:spPr>
          <a:xfrm>
            <a:off x="457200" y="1159488"/>
            <a:ext cx="8229600" cy="4966676"/>
          </a:xfrm>
        </p:spPr>
        <p:txBody>
          <a:bodyPr/>
          <a:lstStyle/>
          <a:p>
            <a:pPr marL="0" indent="0">
              <a:buNone/>
            </a:pPr>
            <a:r>
              <a:rPr lang="en-US" b="1" dirty="0" smtClean="0"/>
              <a:t>Habakkuk 2:1</a:t>
            </a:r>
          </a:p>
          <a:p>
            <a:pPr marL="0" indent="0">
              <a:buNone/>
            </a:pPr>
            <a:r>
              <a:rPr lang="en-US" b="1" dirty="0" smtClean="0"/>
              <a:t>I </a:t>
            </a:r>
            <a:r>
              <a:rPr lang="en-US" b="1" dirty="0"/>
              <a:t>will stand on my guard post And station myself on the rampart; And I will keep watch to see what He will speak to me, And how I may reply when I am reproved.  NASB</a:t>
            </a:r>
          </a:p>
          <a:p>
            <a:pPr marL="0" indent="0">
              <a:buNone/>
            </a:pPr>
            <a:endParaRPr lang="en-US" dirty="0"/>
          </a:p>
        </p:txBody>
      </p:sp>
    </p:spTree>
    <p:extLst>
      <p:ext uri="{BB962C8B-B14F-4D97-AF65-F5344CB8AC3E}">
        <p14:creationId xmlns:p14="http://schemas.microsoft.com/office/powerpoint/2010/main" val="15970631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788365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3219"/>
          </a:xfrm>
        </p:spPr>
        <p:txBody>
          <a:bodyPr>
            <a:normAutofit fontScale="90000"/>
          </a:bodyPr>
          <a:lstStyle/>
          <a:p>
            <a:r>
              <a:rPr lang="en-US" b="1" dirty="0"/>
              <a:t>Habakkuk 1:12-2:1</a:t>
            </a:r>
            <a:r>
              <a:rPr lang="en-US" b="1" dirty="0" smtClean="0">
                <a:effectLst/>
              </a:rPr>
              <a:t> </a:t>
            </a:r>
            <a:endParaRPr lang="en-US" b="1" dirty="0"/>
          </a:p>
        </p:txBody>
      </p:sp>
      <p:sp>
        <p:nvSpPr>
          <p:cNvPr id="3" name="Content Placeholder 2"/>
          <p:cNvSpPr>
            <a:spLocks noGrp="1"/>
          </p:cNvSpPr>
          <p:nvPr>
            <p:ph idx="1"/>
          </p:nvPr>
        </p:nvSpPr>
        <p:spPr>
          <a:xfrm>
            <a:off x="457200" y="997857"/>
            <a:ext cx="8229600" cy="5497285"/>
          </a:xfrm>
        </p:spPr>
        <p:txBody>
          <a:bodyPr>
            <a:normAutofit lnSpcReduction="10000"/>
          </a:bodyPr>
          <a:lstStyle/>
          <a:p>
            <a:pPr marL="0" indent="0">
              <a:buNone/>
            </a:pPr>
            <a:r>
              <a:rPr lang="en-US" sz="3000" b="1" dirty="0"/>
              <a:t>12 Are you not from everlasting</a:t>
            </a:r>
            <a:r>
              <a:rPr lang="en-US" sz="3000" b="1" dirty="0" smtClean="0"/>
              <a:t>, O </a:t>
            </a:r>
            <a:r>
              <a:rPr lang="en-US" sz="3000" b="1" dirty="0"/>
              <a:t>Lord my God, my Holy One</a:t>
            </a:r>
            <a:r>
              <a:rPr lang="en-US" sz="3000" b="1" dirty="0" smtClean="0"/>
              <a:t>?  We </a:t>
            </a:r>
            <a:r>
              <a:rPr lang="en-US" sz="3000" b="1" dirty="0"/>
              <a:t>shall not die.</a:t>
            </a:r>
          </a:p>
          <a:p>
            <a:pPr marL="0" indent="0">
              <a:buNone/>
            </a:pPr>
            <a:r>
              <a:rPr lang="en-US" sz="3000" b="1" dirty="0"/>
              <a:t>O Lord, you have ordained them as a judgment,</a:t>
            </a:r>
          </a:p>
          <a:p>
            <a:pPr marL="0" indent="0">
              <a:buNone/>
            </a:pPr>
            <a:r>
              <a:rPr lang="en-US" sz="3000" b="1" dirty="0"/>
              <a:t>and you, O Rock, have established them for reproof.</a:t>
            </a:r>
          </a:p>
          <a:p>
            <a:pPr marL="0" indent="0">
              <a:buNone/>
            </a:pPr>
            <a:r>
              <a:rPr lang="en-US" sz="3000" b="1" dirty="0"/>
              <a:t>13 You who are of purer eyes than to see evil</a:t>
            </a:r>
          </a:p>
          <a:p>
            <a:pPr marL="0" indent="0">
              <a:buNone/>
            </a:pPr>
            <a:r>
              <a:rPr lang="en-US" sz="3000" b="1" dirty="0"/>
              <a:t>and cannot look at wrong</a:t>
            </a:r>
            <a:r>
              <a:rPr lang="en-US" sz="3000" b="1" dirty="0" smtClean="0"/>
              <a:t>, why </a:t>
            </a:r>
            <a:r>
              <a:rPr lang="en-US" sz="3000" b="1" dirty="0"/>
              <a:t>do you idly look at </a:t>
            </a:r>
            <a:r>
              <a:rPr lang="en-US" sz="3000" b="1" dirty="0" smtClean="0"/>
              <a:t>traitors and </a:t>
            </a:r>
            <a:r>
              <a:rPr lang="en-US" sz="3000" b="1" dirty="0"/>
              <a:t>remain silent when the wicked swallows </a:t>
            </a:r>
            <a:r>
              <a:rPr lang="en-US" sz="3000" b="1" dirty="0" smtClean="0"/>
              <a:t>up the </a:t>
            </a:r>
            <a:r>
              <a:rPr lang="en-US" sz="3000" b="1" dirty="0"/>
              <a:t>man more righteous than he?</a:t>
            </a:r>
          </a:p>
          <a:p>
            <a:pPr marL="0" indent="0">
              <a:buNone/>
            </a:pPr>
            <a:r>
              <a:rPr lang="en-US" sz="3000" b="1" dirty="0"/>
              <a:t>14 You make mankind like the fish of the sea,</a:t>
            </a:r>
          </a:p>
          <a:p>
            <a:pPr marL="0" indent="0">
              <a:buNone/>
            </a:pPr>
            <a:r>
              <a:rPr lang="en-US" sz="3000" b="1" dirty="0"/>
              <a:t>like crawling things that have no ruler.</a:t>
            </a:r>
          </a:p>
          <a:p>
            <a:pPr marL="0" indent="0">
              <a:buNone/>
            </a:pPr>
            <a:endParaRPr lang="en-US" dirty="0"/>
          </a:p>
        </p:txBody>
      </p:sp>
    </p:spTree>
    <p:extLst>
      <p:ext uri="{BB962C8B-B14F-4D97-AF65-F5344CB8AC3E}">
        <p14:creationId xmlns:p14="http://schemas.microsoft.com/office/powerpoint/2010/main" val="308256421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5076"/>
          </a:xfrm>
        </p:spPr>
        <p:txBody>
          <a:bodyPr>
            <a:normAutofit fontScale="90000"/>
          </a:bodyPr>
          <a:lstStyle/>
          <a:p>
            <a:r>
              <a:rPr lang="en-US" b="1" dirty="0" smtClean="0"/>
              <a:t>Habakkuk 1:12-2:1</a:t>
            </a:r>
            <a:r>
              <a:rPr lang="en-US" b="1" dirty="0" smtClean="0">
                <a:effectLst/>
              </a:rPr>
              <a:t> </a:t>
            </a:r>
            <a:endParaRPr lang="en-US" dirty="0"/>
          </a:p>
        </p:txBody>
      </p:sp>
      <p:sp>
        <p:nvSpPr>
          <p:cNvPr id="3" name="Content Placeholder 2"/>
          <p:cNvSpPr>
            <a:spLocks noGrp="1"/>
          </p:cNvSpPr>
          <p:nvPr>
            <p:ph idx="1"/>
          </p:nvPr>
        </p:nvSpPr>
        <p:spPr>
          <a:xfrm>
            <a:off x="457200" y="979714"/>
            <a:ext cx="8229600" cy="5606143"/>
          </a:xfrm>
        </p:spPr>
        <p:txBody>
          <a:bodyPr>
            <a:normAutofit fontScale="92500" lnSpcReduction="20000"/>
          </a:bodyPr>
          <a:lstStyle/>
          <a:p>
            <a:pPr marL="0" indent="0">
              <a:buNone/>
            </a:pPr>
            <a:r>
              <a:rPr lang="en-US" b="1" dirty="0"/>
              <a:t>15 He brings all of them up with a hook</a:t>
            </a:r>
            <a:r>
              <a:rPr lang="en-US" b="1" dirty="0" smtClean="0"/>
              <a:t>; he </a:t>
            </a:r>
            <a:r>
              <a:rPr lang="en-US" b="1" dirty="0"/>
              <a:t>drags them out with his net</a:t>
            </a:r>
            <a:r>
              <a:rPr lang="en-US" b="1" dirty="0" smtClean="0"/>
              <a:t>; he </a:t>
            </a:r>
            <a:r>
              <a:rPr lang="en-US" b="1" dirty="0"/>
              <a:t>gathers them in his dragnet</a:t>
            </a:r>
            <a:r>
              <a:rPr lang="en-US" b="1" dirty="0" smtClean="0"/>
              <a:t>; so </a:t>
            </a:r>
            <a:r>
              <a:rPr lang="en-US" b="1" dirty="0"/>
              <a:t>he rejoices and is glad.</a:t>
            </a:r>
          </a:p>
          <a:p>
            <a:pPr marL="0" indent="0">
              <a:buNone/>
            </a:pPr>
            <a:r>
              <a:rPr lang="en-US" b="1" dirty="0"/>
              <a:t>16 Therefore he sacrifices to his </a:t>
            </a:r>
            <a:r>
              <a:rPr lang="en-US" b="1" dirty="0" smtClean="0"/>
              <a:t>net and </a:t>
            </a:r>
            <a:r>
              <a:rPr lang="en-US" b="1" dirty="0"/>
              <a:t>makes offerings to his dragnet</a:t>
            </a:r>
            <a:r>
              <a:rPr lang="en-US" b="1" dirty="0" smtClean="0"/>
              <a:t>; for </a:t>
            </a:r>
            <a:r>
              <a:rPr lang="en-US" b="1" dirty="0"/>
              <a:t>by them he lives in luxury</a:t>
            </a:r>
            <a:r>
              <a:rPr lang="en-US" b="1" dirty="0" smtClean="0"/>
              <a:t>, and </a:t>
            </a:r>
            <a:r>
              <a:rPr lang="en-US" b="1" dirty="0"/>
              <a:t>his food is rich.</a:t>
            </a:r>
          </a:p>
          <a:p>
            <a:pPr marL="0" indent="0">
              <a:buNone/>
            </a:pPr>
            <a:r>
              <a:rPr lang="en-US" b="1" dirty="0"/>
              <a:t>17 Is he then to keep on emptying his </a:t>
            </a:r>
            <a:r>
              <a:rPr lang="en-US" b="1" dirty="0" smtClean="0"/>
              <a:t>net and </a:t>
            </a:r>
            <a:r>
              <a:rPr lang="en-US" b="1" dirty="0"/>
              <a:t>mercilessly killing nations forever?</a:t>
            </a:r>
          </a:p>
          <a:p>
            <a:pPr marL="0" indent="0">
              <a:buNone/>
            </a:pPr>
            <a:r>
              <a:rPr lang="en-US" b="1" dirty="0"/>
              <a:t> </a:t>
            </a:r>
          </a:p>
          <a:p>
            <a:pPr marL="0" indent="0">
              <a:buNone/>
            </a:pPr>
            <a:r>
              <a:rPr lang="en-US" sz="4300" b="1" dirty="0" smtClean="0"/>
              <a:t>2</a:t>
            </a:r>
            <a:r>
              <a:rPr lang="en-US" sz="3500" b="1" dirty="0" smtClean="0"/>
              <a:t>:1</a:t>
            </a:r>
            <a:r>
              <a:rPr lang="en-US" b="1" dirty="0"/>
              <a:t> I will take my stand at my </a:t>
            </a:r>
            <a:r>
              <a:rPr lang="en-US" b="1" dirty="0"/>
              <a:t>watchpost</a:t>
            </a:r>
            <a:endParaRPr lang="en-US" b="1" dirty="0"/>
          </a:p>
          <a:p>
            <a:pPr marL="0" indent="0">
              <a:buNone/>
            </a:pPr>
            <a:r>
              <a:rPr lang="en-US" b="1" dirty="0"/>
              <a:t>and station myself on the tower,</a:t>
            </a:r>
          </a:p>
          <a:p>
            <a:pPr marL="0" indent="0">
              <a:buNone/>
            </a:pPr>
            <a:r>
              <a:rPr lang="en-US" b="1" dirty="0"/>
              <a:t>and look out to see what he will say to </a:t>
            </a:r>
            <a:r>
              <a:rPr lang="en-US" b="1" dirty="0" smtClean="0"/>
              <a:t>me, and </a:t>
            </a:r>
            <a:r>
              <a:rPr lang="en-US" b="1" dirty="0"/>
              <a:t>what I will answer concerning my complaint.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7794095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defTabSz="457200" rtl="0">
              <a:spcBef>
                <a:spcPct val="0"/>
              </a:spcBef>
            </a:pPr>
            <a:r>
              <a:rPr lang="en-US" sz="4000" b="1" dirty="0"/>
              <a:t>Road Map</a:t>
            </a:r>
            <a:br>
              <a:rPr lang="en-US" sz="4000" b="1" dirty="0"/>
            </a:br>
            <a:endParaRPr lang="en-US" sz="4000" dirty="0"/>
          </a:p>
        </p:txBody>
      </p:sp>
      <p:sp>
        <p:nvSpPr>
          <p:cNvPr id="3" name="Content Placeholder 2"/>
          <p:cNvSpPr>
            <a:spLocks noGrp="1"/>
          </p:cNvSpPr>
          <p:nvPr>
            <p:ph idx="1"/>
          </p:nvPr>
        </p:nvSpPr>
        <p:spPr/>
        <p:txBody>
          <a:bodyPr/>
          <a:lstStyle/>
          <a:p>
            <a:pPr marL="1371600" lvl="2" indent="-457200">
              <a:buFont typeface="+mj-lt"/>
              <a:buAutoNum type="arabicPeriod"/>
            </a:pPr>
            <a:r>
              <a:rPr lang="en-US" sz="3200" b="1" dirty="0"/>
              <a:t>A foundation from which to question God.</a:t>
            </a:r>
          </a:p>
          <a:p>
            <a:pPr marL="1371600" lvl="2" indent="-457200">
              <a:buFont typeface="+mj-lt"/>
              <a:buAutoNum type="arabicPeriod"/>
            </a:pPr>
            <a:r>
              <a:rPr lang="en-US" sz="3200" b="1" dirty="0"/>
              <a:t>The question for a Just and Holy God.</a:t>
            </a:r>
          </a:p>
          <a:p>
            <a:pPr marL="1371600" lvl="2" indent="-457200">
              <a:buFont typeface="+mj-lt"/>
              <a:buAutoNum type="arabicPeriod"/>
            </a:pPr>
            <a:r>
              <a:rPr lang="en-US" sz="3200" b="1" dirty="0"/>
              <a:t>Punishment and Purpose- God’s character, then and now!</a:t>
            </a:r>
          </a:p>
          <a:p>
            <a:pPr marL="0" indent="0">
              <a:buNone/>
            </a:pPr>
            <a:endParaRPr lang="en-US" dirty="0"/>
          </a:p>
        </p:txBody>
      </p:sp>
    </p:spTree>
    <p:extLst>
      <p:ext uri="{BB962C8B-B14F-4D97-AF65-F5344CB8AC3E}">
        <p14:creationId xmlns:p14="http://schemas.microsoft.com/office/powerpoint/2010/main" val="4264470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pPr lvl="0"/>
            <a:r>
              <a:rPr lang="en-US" b="1" dirty="0"/>
              <a:t>A foundation from which to question God</a:t>
            </a:r>
            <a:br>
              <a:rPr lang="en-US" b="1" dirty="0"/>
            </a:br>
            <a:endParaRPr lang="en-US" dirty="0"/>
          </a:p>
        </p:txBody>
      </p:sp>
      <p:sp>
        <p:nvSpPr>
          <p:cNvPr id="3" name="Content Placeholder 2"/>
          <p:cNvSpPr>
            <a:spLocks noGrp="1"/>
          </p:cNvSpPr>
          <p:nvPr>
            <p:ph idx="1"/>
          </p:nvPr>
        </p:nvSpPr>
        <p:spPr/>
        <p:txBody>
          <a:bodyPr/>
          <a:lstStyle/>
          <a:p>
            <a:pPr marL="457200" lvl="1" indent="-457200">
              <a:buFont typeface="Wingdings" charset="2"/>
              <a:buChar char="Ø"/>
            </a:pPr>
            <a:r>
              <a:rPr lang="en-US" b="1" dirty="0"/>
              <a:t>Perspective: V.12 “Are you not from everlasting, O Lord my God, my Holy One?”  </a:t>
            </a:r>
            <a:r>
              <a:rPr lang="en-US" sz="2400" b="1" i="1" dirty="0" smtClean="0"/>
              <a:t>(ESV)</a:t>
            </a:r>
          </a:p>
          <a:p>
            <a:pPr marL="857250" lvl="2" indent="-457200">
              <a:buFont typeface="Wingdings" charset="2"/>
              <a:buChar char="Ø"/>
            </a:pPr>
            <a:r>
              <a:rPr lang="en-US" sz="2800" b="1" dirty="0"/>
              <a:t>“Lord, you have been active from ancient times, my Sovereign God, you are immortal.” </a:t>
            </a:r>
            <a:r>
              <a:rPr lang="en-US" sz="2000" b="1" i="1" dirty="0" smtClean="0"/>
              <a:t>(NET)</a:t>
            </a:r>
            <a:r>
              <a:rPr lang="en-US" sz="2000" b="1" i="1" dirty="0" smtClean="0">
                <a:effectLst/>
              </a:rPr>
              <a:t> </a:t>
            </a:r>
          </a:p>
          <a:p>
            <a:pPr marL="457200" lvl="1" indent="-457200">
              <a:buFont typeface="Wingdings" charset="2"/>
              <a:buChar char="Ø"/>
            </a:pPr>
            <a:r>
              <a:rPr lang="en-US" b="1" dirty="0" smtClean="0">
                <a:effectLst/>
              </a:rPr>
              <a:t>Inquisitive = seeking knowledge, a desire to understand.</a:t>
            </a:r>
          </a:p>
          <a:p>
            <a:pPr marL="457200" lvl="1" indent="-457200">
              <a:buFont typeface="Wingdings" charset="2"/>
              <a:buChar char="Ø"/>
            </a:pPr>
            <a:r>
              <a:rPr lang="en-US" b="1" dirty="0" smtClean="0"/>
              <a:t>Accusatory = Seeking to shift blame or responsibility.</a:t>
            </a:r>
          </a:p>
          <a:p>
            <a:pPr marL="457200" lvl="1" indent="-457200">
              <a:buFont typeface="Wingdings" charset="2"/>
              <a:buChar char="Ø"/>
            </a:pPr>
            <a:r>
              <a:rPr lang="en-US" b="1" dirty="0" smtClean="0">
                <a:effectLst/>
              </a:rPr>
              <a:t>Honesty </a:t>
            </a:r>
            <a:r>
              <a:rPr lang="en-US" b="1" dirty="0" smtClean="0"/>
              <a:t>= Job 10:18</a:t>
            </a:r>
            <a:endParaRPr lang="en-US" b="1" dirty="0" smtClean="0">
              <a:effectLst/>
            </a:endParaRPr>
          </a:p>
          <a:p>
            <a:pPr marL="457200" lvl="1" indent="-457200">
              <a:buFont typeface="Wingdings" charset="2"/>
              <a:buChar char="Ø"/>
            </a:pPr>
            <a:endParaRPr lang="en-US" sz="2400" b="1" i="1" dirty="0"/>
          </a:p>
          <a:p>
            <a:pPr marL="0" indent="0">
              <a:buNone/>
            </a:pPr>
            <a:endParaRPr lang="en-US" dirty="0"/>
          </a:p>
        </p:txBody>
      </p:sp>
    </p:spTree>
    <p:extLst>
      <p:ext uri="{BB962C8B-B14F-4D97-AF65-F5344CB8AC3E}">
        <p14:creationId xmlns:p14="http://schemas.microsoft.com/office/powerpoint/2010/main" val="20782789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13933"/>
          </a:xfrm>
        </p:spPr>
        <p:txBody>
          <a:bodyPr anchor="t">
            <a:normAutofit fontScale="90000"/>
          </a:bodyPr>
          <a:lstStyle/>
          <a:p>
            <a:pPr lvl="0"/>
            <a:r>
              <a:rPr lang="en-US" b="1" dirty="0"/>
              <a:t>The Question for a Just and Holy God</a:t>
            </a:r>
            <a:br>
              <a:rPr lang="en-US" b="1" dirty="0"/>
            </a:br>
            <a:endParaRPr lang="en-US" dirty="0"/>
          </a:p>
        </p:txBody>
      </p:sp>
      <p:sp>
        <p:nvSpPr>
          <p:cNvPr id="3" name="Content Placeholder 2"/>
          <p:cNvSpPr>
            <a:spLocks noGrp="1"/>
          </p:cNvSpPr>
          <p:nvPr>
            <p:ph idx="1"/>
          </p:nvPr>
        </p:nvSpPr>
        <p:spPr>
          <a:xfrm>
            <a:off x="457200" y="925287"/>
            <a:ext cx="8229600" cy="5787570"/>
          </a:xfrm>
        </p:spPr>
        <p:txBody>
          <a:bodyPr>
            <a:normAutofit fontScale="92500"/>
          </a:bodyPr>
          <a:lstStyle/>
          <a:p>
            <a:pPr lvl="1">
              <a:buFont typeface="Wingdings" charset="2"/>
              <a:buChar char="Ø"/>
            </a:pPr>
            <a:r>
              <a:rPr lang="en-US" b="1" dirty="0"/>
              <a:t>V. 13 “…why do you idly look at traitors and remain silent when the wicked swallows up the man more righteous than he?”</a:t>
            </a:r>
          </a:p>
          <a:p>
            <a:pPr lvl="1">
              <a:buFont typeface="Wingdings" charset="2"/>
              <a:buChar char="Ø"/>
            </a:pPr>
            <a:r>
              <a:rPr lang="en-US" b="1" dirty="0"/>
              <a:t> </a:t>
            </a:r>
            <a:r>
              <a:rPr lang="en-US" b="1" dirty="0" smtClean="0"/>
              <a:t>V. 15 “</a:t>
            </a:r>
            <a:r>
              <a:rPr lang="en-US" b="1" dirty="0"/>
              <a:t>He brings all of them up with a hook; he drags them out with his net; he gathers them in his dragnet;…</a:t>
            </a:r>
            <a:r>
              <a:rPr lang="en-US" dirty="0"/>
              <a:t>”</a:t>
            </a:r>
            <a:r>
              <a:rPr lang="en-US" dirty="0" smtClean="0">
                <a:effectLst/>
              </a:rPr>
              <a:t> </a:t>
            </a:r>
          </a:p>
          <a:p>
            <a:pPr lvl="1">
              <a:buFont typeface="Wingdings" charset="2"/>
              <a:buChar char="Ø"/>
            </a:pPr>
            <a:r>
              <a:rPr lang="en-US" b="1" dirty="0" smtClean="0"/>
              <a:t>V. 16 “</a:t>
            </a:r>
            <a:r>
              <a:rPr lang="en-US" b="1" dirty="0"/>
              <a:t>There he sacrifices to his net and makes offerings to his dragnet; for by them he lives in luxury.”</a:t>
            </a:r>
            <a:r>
              <a:rPr lang="en-US" b="1" dirty="0" smtClean="0">
                <a:effectLst/>
              </a:rPr>
              <a:t> </a:t>
            </a:r>
          </a:p>
          <a:p>
            <a:pPr lvl="1">
              <a:buFont typeface="Wingdings" charset="2"/>
              <a:buChar char="Ø"/>
            </a:pPr>
            <a:r>
              <a:rPr lang="en-US" b="1" dirty="0"/>
              <a:t>V. 17 “Is he then to keep on emptying his net and mercilessly killing nations forever?</a:t>
            </a:r>
            <a:r>
              <a:rPr lang="en-US" b="1" dirty="0" smtClean="0"/>
              <a:t>”</a:t>
            </a:r>
          </a:p>
          <a:p>
            <a:pPr lvl="1">
              <a:buFont typeface="Wingdings" charset="2"/>
              <a:buChar char="Ø"/>
            </a:pPr>
            <a:r>
              <a:rPr lang="en-US" b="1" dirty="0"/>
              <a:t>Jer</a:t>
            </a:r>
            <a:r>
              <a:rPr lang="en-US" b="1" dirty="0"/>
              <a:t> 12:1 “…why does the way of the wicked prosper?  Why do all who are treacherous thrive?”</a:t>
            </a:r>
            <a:r>
              <a:rPr lang="en-US" b="1" dirty="0" smtClean="0">
                <a:effectLst/>
              </a:rPr>
              <a:t> </a:t>
            </a:r>
            <a:endParaRPr lang="en-US" b="1" dirty="0"/>
          </a:p>
          <a:p>
            <a:pPr lvl="1">
              <a:buFont typeface="Wingdings" charset="2"/>
              <a:buChar char="Ø"/>
            </a:pPr>
            <a:endParaRPr lang="en-US" b="1" dirty="0" smtClean="0">
              <a:effectLst/>
            </a:endParaRPr>
          </a:p>
          <a:p>
            <a:pPr lvl="1">
              <a:buFont typeface="Wingdings" charset="2"/>
              <a:buChar char="Ø"/>
            </a:pPr>
            <a:endParaRPr lang="en-US" b="1" dirty="0" smtClean="0">
              <a:effectLst/>
            </a:endParaRPr>
          </a:p>
          <a:p>
            <a:pPr lvl="1">
              <a:buFont typeface="Wingdings" charset="2"/>
              <a:buChar char="Ø"/>
            </a:pPr>
            <a:endParaRPr lang="en-US" b="1" dirty="0"/>
          </a:p>
        </p:txBody>
      </p:sp>
    </p:spTree>
    <p:extLst>
      <p:ext uri="{BB962C8B-B14F-4D97-AF65-F5344CB8AC3E}">
        <p14:creationId xmlns:p14="http://schemas.microsoft.com/office/powerpoint/2010/main" val="24377623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04219"/>
          </a:xfrm>
        </p:spPr>
        <p:txBody>
          <a:bodyPr anchor="ctr">
            <a:normAutofit fontScale="90000"/>
          </a:bodyPr>
          <a:lstStyle/>
          <a:p>
            <a:pPr lvl="0"/>
            <a:r>
              <a:rPr lang="en-US" b="1" dirty="0"/>
              <a:t>Punishment and Purpose- God’s character, then and now!</a:t>
            </a:r>
            <a:br>
              <a:rPr lang="en-US" b="1" dirty="0"/>
            </a:br>
            <a:endParaRPr lang="en-US" dirty="0"/>
          </a:p>
        </p:txBody>
      </p:sp>
      <p:sp>
        <p:nvSpPr>
          <p:cNvPr id="3" name="Content Placeholder 2"/>
          <p:cNvSpPr>
            <a:spLocks noGrp="1"/>
          </p:cNvSpPr>
          <p:nvPr>
            <p:ph idx="1"/>
          </p:nvPr>
        </p:nvSpPr>
        <p:spPr>
          <a:xfrm>
            <a:off x="457200" y="1161144"/>
            <a:ext cx="8229600" cy="5479142"/>
          </a:xfrm>
        </p:spPr>
        <p:txBody>
          <a:bodyPr>
            <a:normAutofit/>
          </a:bodyPr>
          <a:lstStyle/>
          <a:p>
            <a:pPr>
              <a:buFont typeface="Wingdings" charset="2"/>
              <a:buChar char="Ø"/>
            </a:pPr>
            <a:r>
              <a:rPr lang="en-US" sz="2800" b="1" dirty="0"/>
              <a:t>Numbers 16 </a:t>
            </a:r>
            <a:r>
              <a:rPr lang="en-US" sz="2800" b="1" dirty="0" smtClean="0"/>
              <a:t>- the </a:t>
            </a:r>
            <a:r>
              <a:rPr lang="en-US" sz="2800" b="1" dirty="0"/>
              <a:t>account of </a:t>
            </a:r>
            <a:r>
              <a:rPr lang="en-US" sz="2800" b="1" dirty="0"/>
              <a:t>Korah</a:t>
            </a:r>
            <a:r>
              <a:rPr lang="en-US" sz="2800" b="1" dirty="0"/>
              <a:t> </a:t>
            </a:r>
            <a:endParaRPr lang="en-US" sz="2800" b="1" dirty="0" smtClean="0"/>
          </a:p>
          <a:p>
            <a:pPr marL="342900" lvl="2" indent="-342900">
              <a:buFont typeface="Wingdings" charset="2"/>
              <a:buChar char="Ø"/>
            </a:pPr>
            <a:r>
              <a:rPr lang="en-US" sz="2800" b="1" dirty="0" smtClean="0"/>
              <a:t>Joshua 7 and the defeat of the children of Israel at the hands of lowly Ai.  </a:t>
            </a:r>
          </a:p>
          <a:p>
            <a:pPr marL="342900" lvl="2" indent="-342900">
              <a:buFont typeface="Wingdings" charset="2"/>
              <a:buChar char="Ø"/>
            </a:pPr>
            <a:r>
              <a:rPr lang="en-US" sz="2800" b="1" dirty="0" smtClean="0"/>
              <a:t>Acts 5</a:t>
            </a:r>
          </a:p>
          <a:p>
            <a:pPr marL="0" lvl="2" indent="0">
              <a:buNone/>
            </a:pPr>
            <a:endParaRPr lang="en-US" sz="2800" b="1" dirty="0" smtClean="0"/>
          </a:p>
          <a:p>
            <a:pPr>
              <a:buFont typeface="Wingdings" charset="2"/>
              <a:buChar char="Ø"/>
            </a:pPr>
            <a:endParaRPr lang="en-US" sz="2800" b="1" dirty="0"/>
          </a:p>
        </p:txBody>
      </p:sp>
    </p:spTree>
    <p:extLst>
      <p:ext uri="{BB962C8B-B14F-4D97-AF65-F5344CB8AC3E}">
        <p14:creationId xmlns:p14="http://schemas.microsoft.com/office/powerpoint/2010/main" val="40136762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Punishment and Purpose- God’s character, then and now!</a:t>
            </a:r>
            <a:br>
              <a:rPr lang="en-US" b="1" dirty="0"/>
            </a:br>
            <a:endParaRPr lang="en-US" dirty="0"/>
          </a:p>
        </p:txBody>
      </p:sp>
      <p:sp>
        <p:nvSpPr>
          <p:cNvPr id="3" name="Content Placeholder 2"/>
          <p:cNvSpPr>
            <a:spLocks noGrp="1"/>
          </p:cNvSpPr>
          <p:nvPr>
            <p:ph idx="1"/>
          </p:nvPr>
        </p:nvSpPr>
        <p:spPr>
          <a:xfrm>
            <a:off x="457200" y="1251510"/>
            <a:ext cx="8229600" cy="5282110"/>
          </a:xfrm>
        </p:spPr>
        <p:txBody>
          <a:bodyPr>
            <a:normAutofit lnSpcReduction="10000"/>
          </a:bodyPr>
          <a:lstStyle/>
          <a:p>
            <a:pPr marL="457200" lvl="1" indent="-457200">
              <a:buFont typeface="Wingdings" charset="2"/>
              <a:buChar char="Ø"/>
            </a:pPr>
            <a:r>
              <a:rPr lang="en-US" b="1" u="sng" dirty="0"/>
              <a:t>God’s character – then and </a:t>
            </a:r>
            <a:r>
              <a:rPr lang="en-US" b="1" u="sng" dirty="0" smtClean="0"/>
              <a:t>now:</a:t>
            </a:r>
          </a:p>
          <a:p>
            <a:pPr marL="457200" lvl="1" indent="-457200">
              <a:buFont typeface="Wingdings" charset="2"/>
              <a:buChar char="Ø"/>
            </a:pPr>
            <a:r>
              <a:rPr lang="en-US" b="1" dirty="0"/>
              <a:t>“Slow to Anger” </a:t>
            </a:r>
            <a:endParaRPr lang="en-US" b="1" dirty="0" smtClean="0"/>
          </a:p>
          <a:p>
            <a:pPr marL="857250" lvl="2" indent="-457200">
              <a:buFont typeface="Wingdings" charset="2"/>
              <a:buChar char="Ø"/>
            </a:pPr>
            <a:r>
              <a:rPr lang="en-US" sz="2600" b="1" i="1" dirty="0"/>
              <a:t>Ex 4:10, Ex 34:6, </a:t>
            </a:r>
            <a:r>
              <a:rPr lang="en-US" sz="2600" b="1" i="1" dirty="0"/>
              <a:t>Num</a:t>
            </a:r>
            <a:r>
              <a:rPr lang="en-US" sz="2600" b="1" i="1" dirty="0"/>
              <a:t> 14:18, </a:t>
            </a:r>
            <a:r>
              <a:rPr lang="en-US" sz="2600" b="1" i="1" dirty="0"/>
              <a:t>Neh</a:t>
            </a:r>
            <a:r>
              <a:rPr lang="en-US" sz="2600" b="1" i="1" dirty="0"/>
              <a:t> 9:17, Ps 86:15, Ps 103:8, Ps 145:8, Joel 2:13, Jonah 4:2, Nahum 1:3.</a:t>
            </a:r>
          </a:p>
          <a:p>
            <a:pPr>
              <a:buFont typeface="Wingdings" charset="2"/>
              <a:buChar char="Ø"/>
            </a:pPr>
            <a:r>
              <a:rPr lang="en-US" sz="2800" b="1" u="sng" dirty="0" smtClean="0"/>
              <a:t>Hab</a:t>
            </a:r>
            <a:r>
              <a:rPr lang="en-US" sz="2800" b="1" u="sng" dirty="0" smtClean="0"/>
              <a:t> 2:3 </a:t>
            </a:r>
            <a:r>
              <a:rPr lang="en-US" sz="2800" b="1" dirty="0" smtClean="0"/>
              <a:t>   For </a:t>
            </a:r>
            <a:r>
              <a:rPr lang="en-US" sz="2800" b="1" dirty="0"/>
              <a:t>still the vision awaits its appointed time; it hastens to the end—it will not </a:t>
            </a:r>
            <a:r>
              <a:rPr lang="en-US" sz="2800" b="1" dirty="0" smtClean="0"/>
              <a:t>lie.</a:t>
            </a:r>
            <a:r>
              <a:rPr lang="en-US" sz="2800" dirty="0"/>
              <a:t> </a:t>
            </a:r>
            <a:r>
              <a:rPr lang="en-US" sz="2800" dirty="0" smtClean="0"/>
              <a:t> </a:t>
            </a:r>
            <a:r>
              <a:rPr lang="en-US" sz="2800" b="1" dirty="0" smtClean="0"/>
              <a:t>If </a:t>
            </a:r>
            <a:r>
              <a:rPr lang="en-US" sz="2800" b="1" dirty="0"/>
              <a:t>it seems slow, wait for it; it will surely </a:t>
            </a:r>
            <a:r>
              <a:rPr lang="en-US" sz="2800" b="1" dirty="0" smtClean="0"/>
              <a:t>come</a:t>
            </a:r>
            <a:r>
              <a:rPr lang="en-US" sz="2800" b="1" dirty="0"/>
              <a:t>; it will not delay</a:t>
            </a:r>
            <a:r>
              <a:rPr lang="en-US" sz="2800" b="1" dirty="0" smtClean="0"/>
              <a:t>.</a:t>
            </a:r>
          </a:p>
          <a:p>
            <a:pPr marL="342900" lvl="3" indent="-342900">
              <a:buFont typeface="Wingdings" charset="2"/>
              <a:buChar char="Ø"/>
            </a:pPr>
            <a:r>
              <a:rPr lang="en-US" sz="2800" b="1" u="sng" dirty="0"/>
              <a:t>2 Peter 3:9 </a:t>
            </a:r>
            <a:r>
              <a:rPr lang="en-US" sz="2800" b="1" dirty="0"/>
              <a:t>The Lord is not slow to fulfill his promise as some count slowness, but is patient toward you, not wishing that any should perish, but that all should reach repentance.</a:t>
            </a:r>
          </a:p>
          <a:p>
            <a:pPr>
              <a:buFont typeface="Wingdings" charset="2"/>
              <a:buChar char="Ø"/>
            </a:pPr>
            <a:endParaRPr lang="en-US" sz="2800" dirty="0"/>
          </a:p>
          <a:p>
            <a:pPr marL="457200" lvl="1" indent="-457200">
              <a:buFont typeface="Wingdings" charset="2"/>
              <a:buChar char="Ø"/>
            </a:pPr>
            <a:endParaRPr lang="en-US" b="1" dirty="0" smtClean="0"/>
          </a:p>
          <a:p>
            <a:pPr marL="457200" lvl="1" indent="-457200">
              <a:buFont typeface="Wingdings" charset="2"/>
              <a:buChar char="Ø"/>
            </a:pPr>
            <a:endParaRPr lang="en-US" b="1" dirty="0"/>
          </a:p>
          <a:p>
            <a:endParaRPr lang="en-US" dirty="0"/>
          </a:p>
        </p:txBody>
      </p:sp>
    </p:spTree>
    <p:extLst>
      <p:ext uri="{BB962C8B-B14F-4D97-AF65-F5344CB8AC3E}">
        <p14:creationId xmlns:p14="http://schemas.microsoft.com/office/powerpoint/2010/main" val="34449106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Punishment and Purpose- God’s character, then and now!</a:t>
            </a:r>
            <a:br>
              <a:rPr lang="en-US" b="1" dirty="0"/>
            </a:br>
            <a:r>
              <a:rPr lang="en-US" b="1" dirty="0" smtClean="0"/>
              <a:t> </a:t>
            </a:r>
            <a:endParaRPr lang="en-US" dirty="0"/>
          </a:p>
        </p:txBody>
      </p:sp>
      <p:sp>
        <p:nvSpPr>
          <p:cNvPr id="3" name="Content Placeholder 2"/>
          <p:cNvSpPr>
            <a:spLocks noGrp="1"/>
          </p:cNvSpPr>
          <p:nvPr>
            <p:ph idx="1"/>
          </p:nvPr>
        </p:nvSpPr>
        <p:spPr>
          <a:xfrm>
            <a:off x="457200" y="1159488"/>
            <a:ext cx="8229600" cy="5502964"/>
          </a:xfrm>
        </p:spPr>
        <p:txBody>
          <a:bodyPr>
            <a:normAutofit fontScale="62500" lnSpcReduction="20000"/>
          </a:bodyPr>
          <a:lstStyle/>
          <a:p>
            <a:pPr marL="457200" lvl="1" indent="-457200">
              <a:buFont typeface="Wingdings" charset="2"/>
              <a:buChar char="Ø"/>
            </a:pPr>
            <a:r>
              <a:rPr lang="en-US" sz="4500" b="1" u="sng" dirty="0"/>
              <a:t>God’s character – then and now</a:t>
            </a:r>
            <a:r>
              <a:rPr lang="en-US" sz="4500" b="1" u="sng" dirty="0" smtClean="0"/>
              <a:t>:</a:t>
            </a:r>
          </a:p>
          <a:p>
            <a:pPr marL="457200" lvl="1" indent="-457200">
              <a:buFont typeface="Wingdings" charset="2"/>
              <a:buChar char="Ø"/>
            </a:pPr>
            <a:r>
              <a:rPr lang="en-US" sz="4500" b="1" dirty="0" smtClean="0"/>
              <a:t>Mercy</a:t>
            </a:r>
          </a:p>
          <a:p>
            <a:pPr marL="457200" lvl="1" indent="-457200">
              <a:buFont typeface="Wingdings" charset="2"/>
              <a:buChar char="Ø"/>
            </a:pPr>
            <a:r>
              <a:rPr lang="en-US" sz="4500" b="1" dirty="0" smtClean="0"/>
              <a:t>Luke </a:t>
            </a:r>
            <a:r>
              <a:rPr lang="en-US" sz="4500" b="1" dirty="0"/>
              <a:t>1:50-55  </a:t>
            </a:r>
            <a:endParaRPr lang="en-US" sz="4500" b="1" dirty="0" smtClean="0"/>
          </a:p>
          <a:p>
            <a:pPr marL="457200" lvl="1" indent="-457200">
              <a:buFont typeface="Wingdings" charset="2"/>
              <a:buChar char="Ø"/>
            </a:pPr>
            <a:r>
              <a:rPr lang="en-US" sz="4500" b="1" dirty="0" smtClean="0"/>
              <a:t>“</a:t>
            </a:r>
            <a:r>
              <a:rPr lang="en-US" sz="4500" b="1" dirty="0"/>
              <a:t>And his mercy is for those who fear </a:t>
            </a:r>
            <a:r>
              <a:rPr lang="en-US" sz="4500" b="1" dirty="0" smtClean="0"/>
              <a:t>him from </a:t>
            </a:r>
            <a:r>
              <a:rPr lang="en-US" sz="4500" b="1" dirty="0"/>
              <a:t>generation to generation</a:t>
            </a:r>
            <a:r>
              <a:rPr lang="en-US" sz="4500" b="1" dirty="0" smtClean="0"/>
              <a:t>.</a:t>
            </a:r>
            <a:r>
              <a:rPr lang="en-US" sz="4500" dirty="0"/>
              <a:t> </a:t>
            </a:r>
            <a:r>
              <a:rPr lang="en-US" sz="3600" b="1" dirty="0" smtClean="0"/>
              <a:t>51</a:t>
            </a:r>
            <a:r>
              <a:rPr lang="en-US" sz="4500" b="1" dirty="0"/>
              <a:t> He has shown strength with his arm</a:t>
            </a:r>
            <a:r>
              <a:rPr lang="en-US" sz="4500" b="1" dirty="0" smtClean="0"/>
              <a:t>;</a:t>
            </a:r>
            <a:r>
              <a:rPr lang="en-US" sz="4500" dirty="0"/>
              <a:t> </a:t>
            </a:r>
            <a:r>
              <a:rPr lang="en-US" sz="4500" b="1" dirty="0" smtClean="0"/>
              <a:t>he </a:t>
            </a:r>
            <a:r>
              <a:rPr lang="en-US" sz="4500" b="1" dirty="0"/>
              <a:t>has scattered the proud in the thoughts of their hearts</a:t>
            </a:r>
            <a:r>
              <a:rPr lang="en-US" sz="4500" b="1" dirty="0" smtClean="0"/>
              <a:t>;</a:t>
            </a:r>
            <a:r>
              <a:rPr lang="en-US" sz="4500" dirty="0"/>
              <a:t> </a:t>
            </a:r>
            <a:r>
              <a:rPr lang="en-US" sz="3600" b="1" dirty="0" smtClean="0"/>
              <a:t>52</a:t>
            </a:r>
            <a:r>
              <a:rPr lang="en-US" sz="4500" b="1" dirty="0"/>
              <a:t> he has brought down the mighty from their thrones and exalted those of humble estate</a:t>
            </a:r>
            <a:r>
              <a:rPr lang="en-US" sz="4500" b="1" dirty="0" smtClean="0"/>
              <a:t>; </a:t>
            </a:r>
            <a:r>
              <a:rPr lang="en-US" sz="3600" b="1" dirty="0" smtClean="0"/>
              <a:t>53</a:t>
            </a:r>
            <a:r>
              <a:rPr lang="en-US" sz="4500" b="1" dirty="0"/>
              <a:t> he has filled the hungry with good things</a:t>
            </a:r>
            <a:r>
              <a:rPr lang="en-US" sz="4500" b="1" dirty="0" smtClean="0"/>
              <a:t>,</a:t>
            </a:r>
            <a:r>
              <a:rPr lang="en-US" sz="4500" dirty="0"/>
              <a:t> </a:t>
            </a:r>
            <a:r>
              <a:rPr lang="en-US" sz="4500" b="1" dirty="0" smtClean="0"/>
              <a:t>and </a:t>
            </a:r>
            <a:r>
              <a:rPr lang="en-US" sz="4500" b="1" dirty="0"/>
              <a:t>the rich </a:t>
            </a:r>
            <a:r>
              <a:rPr lang="en-US" sz="4500" b="1" dirty="0" smtClean="0"/>
              <a:t>he </a:t>
            </a:r>
            <a:r>
              <a:rPr lang="en-US" sz="4500" b="1" dirty="0"/>
              <a:t>has sent away empty</a:t>
            </a:r>
            <a:r>
              <a:rPr lang="en-US" sz="4500" b="1" dirty="0" smtClean="0"/>
              <a:t>.</a:t>
            </a:r>
            <a:r>
              <a:rPr lang="en-US" sz="4500" dirty="0"/>
              <a:t> </a:t>
            </a:r>
            <a:r>
              <a:rPr lang="en-US" sz="3600" b="1" dirty="0" smtClean="0"/>
              <a:t>54</a:t>
            </a:r>
            <a:r>
              <a:rPr lang="en-US" sz="4500" b="1" dirty="0"/>
              <a:t> He has helped his servant </a:t>
            </a:r>
            <a:r>
              <a:rPr lang="en-US" sz="4500" b="1" dirty="0" smtClean="0"/>
              <a:t>	Israel,</a:t>
            </a:r>
            <a:r>
              <a:rPr lang="en-US" sz="4500" dirty="0"/>
              <a:t> </a:t>
            </a:r>
            <a:r>
              <a:rPr lang="en-US" sz="4500" b="1" dirty="0" smtClean="0"/>
              <a:t>in </a:t>
            </a:r>
            <a:r>
              <a:rPr lang="en-US" sz="4500" b="1" dirty="0"/>
              <a:t>remembrance of his mercy</a:t>
            </a:r>
            <a:r>
              <a:rPr lang="en-US" sz="4500" b="1" dirty="0" smtClean="0"/>
              <a:t>,</a:t>
            </a:r>
            <a:r>
              <a:rPr lang="en-US" sz="4500" dirty="0"/>
              <a:t> </a:t>
            </a:r>
            <a:r>
              <a:rPr lang="en-US" sz="3200" b="1" dirty="0" smtClean="0"/>
              <a:t>55</a:t>
            </a:r>
            <a:r>
              <a:rPr lang="en-US" sz="4500" b="1" dirty="0"/>
              <a:t> as he spoke to our fathers, to Abraham and to his offspring forever.”</a:t>
            </a:r>
            <a:endParaRPr lang="en-US" sz="4500" dirty="0"/>
          </a:p>
          <a:p>
            <a:pPr marL="457200" lvl="1" indent="-457200">
              <a:buFont typeface="Wingdings" charset="2"/>
              <a:buChar char="Ø"/>
            </a:pPr>
            <a:endParaRPr lang="en-US" b="1" dirty="0"/>
          </a:p>
          <a:p>
            <a:endParaRPr lang="en-US" dirty="0"/>
          </a:p>
        </p:txBody>
      </p:sp>
    </p:spTree>
    <p:extLst>
      <p:ext uri="{BB962C8B-B14F-4D97-AF65-F5344CB8AC3E}">
        <p14:creationId xmlns:p14="http://schemas.microsoft.com/office/powerpoint/2010/main" val="40170100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1402</TotalTime>
  <Words>630</Words>
  <Application>Microsoft Macintosh PowerPoint</Application>
  <PresentationFormat>On-screen Show (4:3)</PresentationFormat>
  <Paragraphs>61</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Questioning a silent God </vt:lpstr>
      <vt:lpstr>Habakkuk 1:12-2:1 </vt:lpstr>
      <vt:lpstr>Habakkuk 1:12-2:1 </vt:lpstr>
      <vt:lpstr>Road Map </vt:lpstr>
      <vt:lpstr>A foundation from which to question God </vt:lpstr>
      <vt:lpstr>The Question for a Just and Holy God </vt:lpstr>
      <vt:lpstr>Punishment and Purpose- God’s character, then and now! </vt:lpstr>
      <vt:lpstr>Punishment and Purpose- God’s character, then and now! </vt:lpstr>
      <vt:lpstr>Punishment and Purpose- God’s character, then and now!  </vt:lpstr>
      <vt:lpstr>Punishment and Purpose- God’s character, then and now! </vt:lpstr>
      <vt:lpstr>Habakkuk’s Response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Questioning a silent God </dc:title>
  <dc:creator>Stephen Linden</dc:creator>
  <cp:lastModifiedBy>Stephen Linden</cp:lastModifiedBy>
  <cp:revision>24</cp:revision>
  <dcterms:created xsi:type="dcterms:W3CDTF">2013-07-27T00:28:21Z</dcterms:created>
  <dcterms:modified xsi:type="dcterms:W3CDTF">2013-07-28T00:07:00Z</dcterms:modified>
</cp:coreProperties>
</file>